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74" r:id="rId2"/>
  </p:sldMasterIdLst>
  <p:notesMasterIdLst>
    <p:notesMasterId r:id="rId11"/>
  </p:notesMasterIdLst>
  <p:sldIdLst>
    <p:sldId id="256" r:id="rId3"/>
    <p:sldId id="257" r:id="rId4"/>
    <p:sldId id="258" r:id="rId5"/>
    <p:sldId id="259" r:id="rId6"/>
    <p:sldId id="260" r:id="rId7"/>
    <p:sldId id="264" r:id="rId8"/>
    <p:sldId id="261" r:id="rId9"/>
    <p:sldId id="262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773"/>
    <p:restoredTop sz="88078"/>
  </p:normalViewPr>
  <p:slideViewPr>
    <p:cSldViewPr snapToGrid="0" snapToObjects="1">
      <p:cViewPr varScale="1">
        <p:scale>
          <a:sx n="127" d="100"/>
          <a:sy n="127" d="100"/>
        </p:scale>
        <p:origin x="2040" y="184"/>
      </p:cViewPr>
      <p:guideLst/>
    </p:cSldViewPr>
  </p:slideViewPr>
  <p:notesTextViewPr>
    <p:cViewPr>
      <p:scale>
        <a:sx n="114" d="100"/>
        <a:sy n="114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tableStyles" Target="tableStyle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ED801C-F92B-BD49-AE72-D19153151CDE}" type="datetimeFigureOut">
              <a:rPr lang="en-US" smtClean="0"/>
              <a:t>5/8/18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0FD34A-72B0-7949-8C8B-E78A257453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1352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Jeff_Dean_(computer_scientist)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en.wikipedia.org/wiki/Andrew_Ng" TargetMode="External"/><Relationship Id="rId4" Type="http://schemas.openxmlformats.org/officeDocument/2006/relationships/hyperlink" Target="https://en.wikipedia.org/wiki/Stanford_University" TargetMode="External"/></Relationships>
</file>

<file path=ppt/notesSlides/_rels/notes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AlphaGo_versus_Lee_Sedol" TargetMode="External"/><Relationship Id="rId13" Type="http://schemas.openxmlformats.org/officeDocument/2006/relationships/hyperlink" Target="https://en.wikipedia.org/wiki/Shogi" TargetMode="External"/><Relationship Id="rId3" Type="http://schemas.openxmlformats.org/officeDocument/2006/relationships/hyperlink" Target="https://en.wikipedia.org/wiki/AI_accelerator" TargetMode="External"/><Relationship Id="rId7" Type="http://schemas.openxmlformats.org/officeDocument/2006/relationships/hyperlink" Target="https://en.wikipedia.org/wiki/Machine_learning" TargetMode="External"/><Relationship Id="rId12" Type="http://schemas.openxmlformats.org/officeDocument/2006/relationships/hyperlink" Target="https://en.wikipedia.org/wiki/Chess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en.wikipedia.org/wiki/Artificial_neural_network" TargetMode="External"/><Relationship Id="rId11" Type="http://schemas.openxmlformats.org/officeDocument/2006/relationships/hyperlink" Target="https://en.wikipedia.org/wiki/AlphaZero" TargetMode="External"/><Relationship Id="rId5" Type="http://schemas.openxmlformats.org/officeDocument/2006/relationships/hyperlink" Target="https://en.wikipedia.org/wiki/Google" TargetMode="External"/><Relationship Id="rId10" Type="http://schemas.openxmlformats.org/officeDocument/2006/relationships/hyperlink" Target="https://en.wikipedia.org/wiki/Tensor_processing_unit#cite_note-GCP_blog_2016-2" TargetMode="External"/><Relationship Id="rId4" Type="http://schemas.openxmlformats.org/officeDocument/2006/relationships/hyperlink" Target="https://en.wikipedia.org/wiki/Application-specific_integrated_circuit" TargetMode="External"/><Relationship Id="rId9" Type="http://schemas.openxmlformats.org/officeDocument/2006/relationships/hyperlink" Target="https://en.wikipedia.org/wiki/Go_(game)" TargetMode="External"/><Relationship Id="rId14" Type="http://schemas.openxmlformats.org/officeDocument/2006/relationships/hyperlink" Target="https://en.wikipedia.org/wiki/Tensor_processing_unit#cite_note-5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FD34A-72B0-7949-8C8B-E78A2574537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7145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so-called "Google Brain" project began in 2011 as a part-time research collaboration between Google Fellow </a:t>
            </a:r>
            <a:r>
              <a:rPr lang="en-US" dirty="0">
                <a:hlinkClick r:id="rId3" tooltip="Jeff Dean (computer scientist)"/>
              </a:rPr>
              <a:t>Jeff Dean</a:t>
            </a:r>
            <a:r>
              <a:rPr lang="en-US" dirty="0"/>
              <a:t>, Google Researcher Greg </a:t>
            </a:r>
            <a:r>
              <a:rPr lang="en-US" dirty="0" err="1"/>
              <a:t>Corrado</a:t>
            </a:r>
            <a:r>
              <a:rPr lang="en-US" dirty="0"/>
              <a:t>, and </a:t>
            </a:r>
            <a:r>
              <a:rPr lang="en-US" dirty="0">
                <a:hlinkClick r:id="rId4" tooltip="Stanford University"/>
              </a:rPr>
              <a:t>Stanford University</a:t>
            </a:r>
            <a:r>
              <a:rPr lang="en-US" dirty="0"/>
              <a:t> professor </a:t>
            </a:r>
            <a:r>
              <a:rPr lang="en-US" dirty="0">
                <a:hlinkClick r:id="rId5" tooltip="Andrew Ng"/>
              </a:rPr>
              <a:t>Andrew Ng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FD34A-72B0-7949-8C8B-E78A2574537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5366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b="1" dirty="0"/>
              <a:t>tensor processing unit</a:t>
            </a:r>
            <a:r>
              <a:rPr lang="en-US" dirty="0"/>
              <a:t> (</a:t>
            </a:r>
            <a:r>
              <a:rPr lang="en-US" b="1" dirty="0"/>
              <a:t>TPU</a:t>
            </a:r>
            <a:r>
              <a:rPr lang="en-US" dirty="0"/>
              <a:t>) is an </a:t>
            </a:r>
            <a:r>
              <a:rPr lang="en-US" dirty="0">
                <a:hlinkClick r:id="rId3" tooltip="AI accelerator"/>
              </a:rPr>
              <a:t>AI accelerator</a:t>
            </a:r>
            <a:r>
              <a:rPr lang="en-US" dirty="0"/>
              <a:t> </a:t>
            </a:r>
            <a:r>
              <a:rPr lang="en-US" dirty="0">
                <a:hlinkClick r:id="rId4" tooltip="Application-specific integrated circuit"/>
              </a:rPr>
              <a:t>application-specific integrated circuit</a:t>
            </a:r>
            <a:r>
              <a:rPr lang="en-US" dirty="0"/>
              <a:t> (ASIC) developed by </a:t>
            </a:r>
            <a:r>
              <a:rPr lang="en-US" dirty="0">
                <a:hlinkClick r:id="rId5" tooltip="Google"/>
              </a:rPr>
              <a:t>Google</a:t>
            </a:r>
            <a:r>
              <a:rPr lang="en-US" dirty="0"/>
              <a:t> specifically for </a:t>
            </a:r>
            <a:r>
              <a:rPr lang="en-US" dirty="0">
                <a:hlinkClick r:id="rId6" tooltip="Artificial neural network"/>
              </a:rPr>
              <a:t>neural network</a:t>
            </a:r>
            <a:r>
              <a:rPr lang="en-US" dirty="0"/>
              <a:t> </a:t>
            </a:r>
            <a:r>
              <a:rPr lang="en-US" dirty="0">
                <a:hlinkClick r:id="rId7"/>
              </a:rPr>
              <a:t>machine learning</a:t>
            </a:r>
            <a:endParaRPr lang="en-US" dirty="0"/>
          </a:p>
          <a:p>
            <a:endParaRPr lang="en-US" dirty="0"/>
          </a:p>
          <a:p>
            <a:r>
              <a:rPr lang="en-US" dirty="0"/>
              <a:t>Values that flow along normal edges in the graph (from outputs to inputs) are tensors, arbitrary dimensionality arrays where the underlying element type is specified or inferred at graph-construction time.</a:t>
            </a:r>
          </a:p>
          <a:p>
            <a:endParaRPr lang="en-US" dirty="0"/>
          </a:p>
          <a:p>
            <a:r>
              <a:rPr lang="en-US" dirty="0"/>
              <a:t>Google has stated that they were used in the </a:t>
            </a:r>
            <a:r>
              <a:rPr lang="en-US" dirty="0">
                <a:hlinkClick r:id="rId8" tooltip="AlphaGo versus Lee Sedol"/>
              </a:rPr>
              <a:t>AlphaGo versus Lee Sedol</a:t>
            </a:r>
            <a:r>
              <a:rPr lang="en-US" dirty="0"/>
              <a:t> series of man-machine </a:t>
            </a:r>
            <a:r>
              <a:rPr lang="en-US" dirty="0">
                <a:hlinkClick r:id="rId9" tooltip="Go (game)"/>
              </a:rPr>
              <a:t>Go</a:t>
            </a:r>
            <a:r>
              <a:rPr lang="en-US" dirty="0"/>
              <a:t> games,</a:t>
            </a:r>
            <a:r>
              <a:rPr lang="en-US" baseline="30000" dirty="0">
                <a:hlinkClick r:id="rId10"/>
              </a:rPr>
              <a:t>[2]</a:t>
            </a:r>
            <a:r>
              <a:rPr lang="en-US" dirty="0"/>
              <a:t> as well as in the </a:t>
            </a:r>
            <a:r>
              <a:rPr lang="en-US" dirty="0">
                <a:hlinkClick r:id="rId11" tooltip="AlphaZero"/>
              </a:rPr>
              <a:t>AlphaZero</a:t>
            </a:r>
            <a:r>
              <a:rPr lang="en-US" dirty="0"/>
              <a:t> system which produced </a:t>
            </a:r>
            <a:r>
              <a:rPr lang="en-US" dirty="0">
                <a:hlinkClick r:id="rId12" tooltip="Chess"/>
              </a:rPr>
              <a:t>Chess</a:t>
            </a:r>
            <a:r>
              <a:rPr lang="en-US" dirty="0"/>
              <a:t>, </a:t>
            </a:r>
            <a:r>
              <a:rPr lang="en-US" dirty="0">
                <a:hlinkClick r:id="rId13" tooltip="Shogi"/>
              </a:rPr>
              <a:t>Shogi</a:t>
            </a:r>
            <a:r>
              <a:rPr lang="en-US" dirty="0"/>
              <a:t> and Go playing programs from the game rules alone and went on to beat the leading programs in those games.</a:t>
            </a:r>
            <a:r>
              <a:rPr lang="en-US" baseline="30000" dirty="0">
                <a:hlinkClick r:id="rId14"/>
              </a:rPr>
              <a:t>[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FD34A-72B0-7949-8C8B-E78A2574537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1222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found a really great tutorial called TensorFlow for Poets which walked me through the steps of creating a flower classifier.  For the tutorial, you download a set of flower photos which consist of about 3700 photos.  This is your training data set.  It took only about 2-3 minutes to train the model on my machine.  Then, you can pass it new flower photos to see how well it does at classification.  This tutorial used the </a:t>
            </a:r>
            <a:r>
              <a:rPr lang="en-US" dirty="0" err="1"/>
              <a:t>MobilNet</a:t>
            </a:r>
            <a:r>
              <a:rPr lang="en-US" dirty="0"/>
              <a:t> implementation of TensorFlow, which is optimized for mobile devices.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FD34A-72B0-7949-8C8B-E78A2574537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3410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FD34A-72B0-7949-8C8B-E78A2574537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6792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LiveSlide</a:t>
            </a:r>
            <a:r>
              <a:rPr lang="en-US" dirty="0"/>
              <a:t> Site</a:t>
            </a:r>
          </a:p>
          <a:p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=n0lCPXzaxTg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FD34A-72B0-7949-8C8B-E78A2574537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7074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FD34A-72B0-7949-8C8B-E78A2574537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1903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FD34A-72B0-7949-8C8B-E78A2574537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2779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14400" y="6377522"/>
            <a:ext cx="2844800" cy="365125"/>
          </a:xfrm>
        </p:spPr>
        <p:txBody>
          <a:bodyPr/>
          <a:lstStyle/>
          <a:p>
            <a:fld id="{0B2AFE7D-7A08-4B48-9741-4742BA8AA6A3}" type="datetimeFigureOut">
              <a:rPr lang="en-US" smtClean="0"/>
              <a:t>5/8/18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55200" y="6362704"/>
            <a:ext cx="1422400" cy="365125"/>
          </a:xfrm>
        </p:spPr>
        <p:txBody>
          <a:bodyPr/>
          <a:lstStyle>
            <a:lvl1pPr algn="r">
              <a:defRPr/>
            </a:lvl1pPr>
          </a:lstStyle>
          <a:p>
            <a:fld id="{5490EA51-90EA-2240-B8E3-D9B45F4FA6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3348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AFE7D-7A08-4B48-9741-4742BA8AA6A3}" type="datetimeFigureOut">
              <a:rPr lang="en-US" smtClean="0"/>
              <a:t>5/8/18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0EA51-90EA-2240-B8E3-D9B45F4FA6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6424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AFE7D-7A08-4B48-9741-4742BA8AA6A3}" type="datetimeFigureOut">
              <a:rPr lang="en-US" smtClean="0"/>
              <a:t>5/8/18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0EA51-90EA-2240-B8E3-D9B45F4FA6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2975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AFE7D-7A08-4B48-9741-4742BA8AA6A3}" type="datetimeFigureOut">
              <a:rPr lang="en-US" smtClean="0"/>
              <a:t>5/8/18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0EA51-90EA-2240-B8E3-D9B45F4FA6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2524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AFE7D-7A08-4B48-9741-4742BA8AA6A3}" type="datetimeFigureOut">
              <a:rPr lang="en-US" smtClean="0"/>
              <a:t>5/8/18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0EA51-90EA-2240-B8E3-D9B45F4FA6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4740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922BF-E6FB-4BC5-9030-5B78CDDB8D8C}" type="datetime1">
              <a:rPr lang="en-US" smtClean="0"/>
              <a:t>5/8/18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6E8CE-B7CE-43D4-84E6-9C93D37421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16331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3560D9-D43F-437F-A646-8C3FB44041A6}" type="datetime1">
              <a:rPr lang="en-US" smtClean="0"/>
              <a:t>5/8/18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6E8CE-B7CE-43D4-84E6-9C93D37421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3908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5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1075B8-6C3B-4D77-AD52-4EE13499FED9}" type="datetime1">
              <a:rPr lang="en-US" smtClean="0"/>
              <a:t>5/8/18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6E8CE-B7CE-43D4-84E6-9C93D37421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40097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3636C-B82F-44E0-B935-D64BD7C58F32}" type="datetime1">
              <a:rPr lang="en-US" smtClean="0"/>
              <a:t>5/8/18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6E8CE-B7CE-43D4-84E6-9C93D37421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80794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42E0E-E25F-4677-AD0E-3110BD67E0D5}" type="datetime1">
              <a:rPr lang="en-US" smtClean="0"/>
              <a:t>5/8/18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6E8CE-B7CE-43D4-84E6-9C93D37421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91409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02336-D7CF-494A-86BF-B7E1DDCCE666}" type="datetime1">
              <a:rPr lang="en-US" smtClean="0"/>
              <a:t>5/8/18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6E8CE-B7CE-43D4-84E6-9C93D37421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84999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AFE7D-7A08-4B48-9741-4742BA8AA6A3}" type="datetimeFigureOut">
              <a:rPr lang="en-US" smtClean="0"/>
              <a:t>5/8/18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0EA51-90EA-2240-B8E3-D9B45F4FA6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47552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99CD55-BDF0-409E-94AA-C8D9EB0DFB0A}" type="datetime1">
              <a:rPr lang="en-US" smtClean="0"/>
              <a:t>5/8/18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6E8CE-B7CE-43D4-84E6-9C93D37421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70987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3050"/>
            <a:ext cx="4011084" cy="1162050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3"/>
            <a:ext cx="4011084" cy="4691063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BE02E-1BD7-423E-B52B-E741C810BD8C}" type="datetime1">
              <a:rPr lang="en-US" smtClean="0"/>
              <a:t>5/8/18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6E8CE-B7CE-43D4-84E6-9C93D37421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72223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2A06F-AE68-43A2-B2F7-17F31EDC3BA0}" type="datetime1">
              <a:rPr lang="en-US" smtClean="0"/>
              <a:t>5/8/18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6E8CE-B7CE-43D4-84E6-9C93D37421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58540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FA3C7-8F1A-4045-B276-DA5220DDC056}" type="datetime1">
              <a:rPr lang="en-US" smtClean="0"/>
              <a:t>5/8/18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6E8CE-B7CE-43D4-84E6-9C93D37421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73088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FEBAC-E43E-4B42-82A8-84A12EE22DBB}" type="datetime1">
              <a:rPr lang="en-US" smtClean="0"/>
              <a:t>5/8/18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6E8CE-B7CE-43D4-84E6-9C93D37421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1790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AFE7D-7A08-4B48-9741-4742BA8AA6A3}" type="datetimeFigureOut">
              <a:rPr lang="en-US" smtClean="0"/>
              <a:t>5/8/18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0EA51-90EA-2240-B8E3-D9B45F4FA6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924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5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AFE7D-7A08-4B48-9741-4742BA8AA6A3}" type="datetimeFigureOut">
              <a:rPr lang="en-US" smtClean="0"/>
              <a:t>5/8/18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0EA51-90EA-2240-B8E3-D9B45F4FA6AC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181600" y="12700"/>
            <a:ext cx="1930400" cy="228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spcBef>
                <a:spcPct val="50000"/>
              </a:spcBef>
              <a:defRPr/>
            </a:pPr>
            <a:endParaRPr lang="en-US" sz="1800"/>
          </a:p>
        </p:txBody>
      </p:sp>
      <p:sp>
        <p:nvSpPr>
          <p:cNvPr id="8" name="Rectangle 7"/>
          <p:cNvSpPr/>
          <p:nvPr/>
        </p:nvSpPr>
        <p:spPr>
          <a:xfrm>
            <a:off x="33867" y="6616700"/>
            <a:ext cx="7213600" cy="228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spcBef>
                <a:spcPct val="50000"/>
              </a:spcBef>
              <a:defRPr/>
            </a:pPr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9706722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AFE7D-7A08-4B48-9741-4742BA8AA6A3}" type="datetimeFigureOut">
              <a:rPr lang="en-US" smtClean="0"/>
              <a:t>5/8/18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0EA51-90EA-2240-B8E3-D9B45F4FA6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5059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AFE7D-7A08-4B48-9741-4742BA8AA6A3}" type="datetimeFigureOut">
              <a:rPr lang="en-US" smtClean="0"/>
              <a:t>5/8/18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0EA51-90EA-2240-B8E3-D9B45F4FA6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8760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AFE7D-7A08-4B48-9741-4742BA8AA6A3}" type="datetimeFigureOut">
              <a:rPr lang="en-US" smtClean="0"/>
              <a:t>5/8/18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0EA51-90EA-2240-B8E3-D9B45F4FA6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6368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AFE7D-7A08-4B48-9741-4742BA8AA6A3}" type="datetimeFigureOut">
              <a:rPr lang="en-US" smtClean="0"/>
              <a:t>5/8/18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0EA51-90EA-2240-B8E3-D9B45F4FA6AC}" type="slidenum">
              <a:rPr lang="en-US" smtClean="0"/>
              <a:t>‹#›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6565900"/>
            <a:ext cx="7112000" cy="2746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spcBef>
                <a:spcPct val="50000"/>
              </a:spcBef>
              <a:defRPr/>
            </a:pPr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2570277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3050"/>
            <a:ext cx="4011084" cy="1162050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3"/>
            <a:ext cx="4011084" cy="4691063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AFE7D-7A08-4B48-9741-4742BA8AA6A3}" type="datetimeFigureOut">
              <a:rPr lang="en-US" smtClean="0"/>
              <a:t>5/8/18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0EA51-90EA-2240-B8E3-D9B45F4FA6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16727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889907"/>
          </a:xfrm>
          <a:prstGeom prst="rect">
            <a:avLst/>
          </a:prstGeom>
          <a:solidFill>
            <a:srgbClr val="002164"/>
          </a:solidFill>
          <a:ln>
            <a:solidFill>
              <a:srgbClr val="0039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ln>
                <a:solidFill>
                  <a:srgbClr val="00395A"/>
                </a:solidFill>
              </a:ln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119512"/>
            <a:ext cx="10972800" cy="7703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208315"/>
            <a:ext cx="10972800" cy="49178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2AFE7D-7A08-4B48-9741-4742BA8AA6A3}" type="datetimeFigureOut">
              <a:rPr lang="en-US" smtClean="0"/>
              <a:t>5/8/18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160000" y="6345772"/>
            <a:ext cx="142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90EA51-90EA-2240-B8E3-D9B45F4FA6AC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0" y="-138500"/>
            <a:ext cx="186590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075812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txStyles>
    <p:titleStyle>
      <a:lvl1pPr algn="l" defTabSz="685800" rtl="0" eaLnBrk="1" latinLnBrk="0" hangingPunct="1">
        <a:spcBef>
          <a:spcPct val="0"/>
        </a:spcBef>
        <a:buNone/>
        <a:defRPr sz="28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685800" rtl="0" eaLnBrk="1" latinLnBrk="0" hangingPunct="1">
        <a:spcBef>
          <a:spcPct val="20000"/>
        </a:spcBef>
        <a:buFont typeface="Arial" panose="020B0604020202020204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indent="0" algn="l" defTabSz="685800" rtl="0" eaLnBrk="1" latinLnBrk="0" hangingPunct="1">
        <a:spcBef>
          <a:spcPct val="20000"/>
        </a:spcBef>
        <a:buFont typeface="Arial" panose="020B0604020202020204" pitchFamily="34" charset="0"/>
        <a:buNone/>
        <a:defRPr sz="135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0" algn="l" defTabSz="685800" rtl="0" eaLnBrk="1" latinLnBrk="0" hangingPunct="1">
        <a:spcBef>
          <a:spcPct val="20000"/>
        </a:spcBef>
        <a:buFont typeface="Arial" panose="020B0604020202020204" pitchFamily="34" charset="0"/>
        <a:buNone/>
        <a:defRPr sz="1050" b="1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3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9CFB27-B9CE-4E4C-974A-3B654F7E14F3}" type="datetime1">
              <a:rPr lang="en-US" smtClean="0"/>
              <a:t>5/8/18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6E8CE-B7CE-43D4-84E6-9C93D37421A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571500"/>
          </a:xfrm>
          <a:prstGeom prst="rect">
            <a:avLst/>
          </a:prstGeom>
          <a:solidFill>
            <a:srgbClr val="002164"/>
          </a:solidFill>
          <a:ln>
            <a:solidFill>
              <a:srgbClr val="0039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25261339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hf hdr="0" ftr="0" dt="0"/>
  <p:txStyles>
    <p:titleStyle>
      <a:lvl1pPr algn="ctr" defTabSz="6858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6858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g"/><Relationship Id="rId7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g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labs.developers.google.com/codelabs/tensorflow-for-poets/#0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youtu.be/EnFyneRScQ8" TargetMode="External"/><Relationship Id="rId4" Type="http://schemas.openxmlformats.org/officeDocument/2006/relationships/hyperlink" Target="https://www.svds.com/tensorflow-image-recognition-raspberry-pi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1E7393D-3D72-3040-9B53-93157AA44B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447676"/>
            <a:ext cx="10363200" cy="1470025"/>
          </a:xfrm>
        </p:spPr>
        <p:txBody>
          <a:bodyPr>
            <a:normAutofit/>
          </a:bodyPr>
          <a:lstStyle/>
          <a:p>
            <a:pPr algn="l"/>
            <a:r>
              <a:rPr lang="en-US" sz="3600" b="1" dirty="0"/>
              <a:t>A Very Brief Intro to TensorFlow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005534EF-7E2A-734E-B73F-8133B9981C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4400" y="3410712"/>
            <a:ext cx="2243328" cy="1112520"/>
          </a:xfrm>
        </p:spPr>
        <p:txBody>
          <a:bodyPr>
            <a:normAutofit/>
          </a:bodyPr>
          <a:lstStyle/>
          <a:p>
            <a:pPr algn="l"/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Ben Sturm</a:t>
            </a:r>
          </a:p>
          <a:p>
            <a:pPr algn="l"/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May 10, 2018</a:t>
            </a:r>
          </a:p>
          <a:p>
            <a:pPr algn="l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9564313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480E1C-7B4F-A640-B9F0-A5BBC2CB72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TensorFlow?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1278F6-BB04-CA4B-BADA-CC387AFC88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TensorFlow is an open-source library for Deep Learning.</a:t>
            </a:r>
          </a:p>
          <a:p>
            <a:endParaRPr lang="en-US" sz="2400" dirty="0"/>
          </a:p>
          <a:p>
            <a:r>
              <a:rPr lang="en-US" sz="2400" dirty="0"/>
              <a:t>Developed by the Google Brain team and released in November 2015.</a:t>
            </a:r>
          </a:p>
          <a:p>
            <a:endParaRPr lang="en-US" sz="2400" dirty="0"/>
          </a:p>
          <a:p>
            <a:r>
              <a:rPr lang="en-US" sz="2400" dirty="0"/>
              <a:t>The current version of </a:t>
            </a:r>
            <a:r>
              <a:rPr lang="en-US" sz="2400" dirty="0" err="1"/>
              <a:t>TenserFlow</a:t>
            </a:r>
            <a:r>
              <a:rPr lang="en-US" sz="2400" dirty="0"/>
              <a:t> is 1.8.0</a:t>
            </a:r>
          </a:p>
        </p:txBody>
      </p:sp>
    </p:spTree>
    <p:extLst>
      <p:ext uri="{BB962C8B-B14F-4D97-AF65-F5344CB8AC3E}">
        <p14:creationId xmlns:p14="http://schemas.microsoft.com/office/powerpoint/2010/main" val="18301056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91092-7798-DC4A-A7E0-03610C9FC1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TensorFlow operates on a variety of platforms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CFD3FD-2D36-3F43-BC1C-A65D8658A8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1319356"/>
            <a:ext cx="3398520" cy="12650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7F508E0-9472-CD47-A2A3-FAA6105412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3029" y="1319356"/>
            <a:ext cx="2388238" cy="186282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08BE038-7360-F343-9C27-B8D75B563E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1389" y="1319013"/>
            <a:ext cx="3211011" cy="180388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79B3489-E4B4-5641-8750-EDE538A423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0008" y="3923792"/>
            <a:ext cx="2211832" cy="221183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4F7B576-1718-E046-8186-5E4489BF38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16236" y="3923792"/>
            <a:ext cx="4542238" cy="238467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AA7484D-C2F3-144D-B001-AA4A8C4E462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37825" y="4316029"/>
            <a:ext cx="2560320" cy="16002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43ABAD6-78B1-C246-88A2-A6C59D4EBE64}"/>
              </a:ext>
            </a:extLst>
          </p:cNvPr>
          <p:cNvSpPr txBox="1"/>
          <p:nvPr/>
        </p:nvSpPr>
        <p:spPr>
          <a:xfrm>
            <a:off x="1406652" y="2782977"/>
            <a:ext cx="18044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CPU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FC71187-8B40-204E-BA26-D8525991E48F}"/>
              </a:ext>
            </a:extLst>
          </p:cNvPr>
          <p:cNvSpPr txBox="1"/>
          <p:nvPr/>
        </p:nvSpPr>
        <p:spPr>
          <a:xfrm>
            <a:off x="5092098" y="3182182"/>
            <a:ext cx="18044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GPU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A4E0FB1-87BD-C74A-85F4-BB35D188EF18}"/>
              </a:ext>
            </a:extLst>
          </p:cNvPr>
          <p:cNvSpPr txBox="1"/>
          <p:nvPr/>
        </p:nvSpPr>
        <p:spPr>
          <a:xfrm>
            <a:off x="9115777" y="3163728"/>
            <a:ext cx="18044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TPU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BAF4145-837B-8C43-8692-EB697018B6CC}"/>
              </a:ext>
            </a:extLst>
          </p:cNvPr>
          <p:cNvSpPr txBox="1"/>
          <p:nvPr/>
        </p:nvSpPr>
        <p:spPr>
          <a:xfrm>
            <a:off x="1283716" y="6211161"/>
            <a:ext cx="18044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Android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6141F4A-6871-874B-8C1B-5F053A0815D1}"/>
              </a:ext>
            </a:extLst>
          </p:cNvPr>
          <p:cNvSpPr txBox="1"/>
          <p:nvPr/>
        </p:nvSpPr>
        <p:spPr>
          <a:xfrm>
            <a:off x="4785147" y="6176817"/>
            <a:ext cx="18044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iOS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4C1BBC7-5028-6A42-AD2D-5BD43E69DE86}"/>
              </a:ext>
            </a:extLst>
          </p:cNvPr>
          <p:cNvSpPr txBox="1"/>
          <p:nvPr/>
        </p:nvSpPr>
        <p:spPr>
          <a:xfrm>
            <a:off x="9074686" y="6135624"/>
            <a:ext cx="18044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Raspberry Pi</a:t>
            </a:r>
          </a:p>
        </p:txBody>
      </p:sp>
    </p:spTree>
    <p:extLst>
      <p:ext uri="{BB962C8B-B14F-4D97-AF65-F5344CB8AC3E}">
        <p14:creationId xmlns:p14="http://schemas.microsoft.com/office/powerpoint/2010/main" val="9032802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12F4F7-DFB3-984D-B8E3-2559F6698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you do with it?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5767C4-47C6-FC4F-B0D9-F75F44FEA4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091773"/>
            <a:ext cx="10972800" cy="754597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TensorFlow is really good at image classification, object detection, and speech recognition!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A8CA5E3-3F37-C241-8E3A-465C89C63E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4224" y="1962912"/>
            <a:ext cx="3214624" cy="24109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7D0B282-DD37-E345-A04E-70C9C6197E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0980" y="1962912"/>
            <a:ext cx="3515069" cy="233400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EFD8215-768C-B04C-8CC4-8AC7052BF57A}"/>
              </a:ext>
            </a:extLst>
          </p:cNvPr>
          <p:cNvSpPr txBox="1"/>
          <p:nvPr/>
        </p:nvSpPr>
        <p:spPr>
          <a:xfrm>
            <a:off x="1284224" y="4754880"/>
            <a:ext cx="373075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daisy (score=0.99988)</a:t>
            </a:r>
          </a:p>
          <a:p>
            <a:r>
              <a:rPr lang="en-US" b="1" dirty="0"/>
              <a:t>sunflowers (score=0.00010)</a:t>
            </a:r>
          </a:p>
          <a:p>
            <a:r>
              <a:rPr lang="en-US" b="1" dirty="0"/>
              <a:t>dandelion (score=0.00002)</a:t>
            </a:r>
          </a:p>
          <a:p>
            <a:r>
              <a:rPr lang="en-US" b="1" dirty="0"/>
              <a:t>roses (score=0.00000)</a:t>
            </a:r>
          </a:p>
          <a:p>
            <a:r>
              <a:rPr lang="en-US" b="1" dirty="0"/>
              <a:t>tulips (score=0.00000)</a:t>
            </a:r>
          </a:p>
          <a:p>
            <a:endParaRPr lang="en-US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83D31D-BCEC-7F4E-8F17-20D2A28ED8A8}"/>
              </a:ext>
            </a:extLst>
          </p:cNvPr>
          <p:cNvSpPr txBox="1"/>
          <p:nvPr/>
        </p:nvSpPr>
        <p:spPr>
          <a:xfrm>
            <a:off x="6888480" y="4754880"/>
            <a:ext cx="332841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daisy (score=0.92591)</a:t>
            </a:r>
          </a:p>
          <a:p>
            <a:r>
              <a:rPr lang="en-US" b="1" dirty="0"/>
              <a:t>dandelion (score=0.07234)</a:t>
            </a:r>
          </a:p>
          <a:p>
            <a:r>
              <a:rPr lang="en-US" b="1" dirty="0"/>
              <a:t>roses (score=0.00121)</a:t>
            </a:r>
          </a:p>
          <a:p>
            <a:r>
              <a:rPr lang="en-US" b="1" dirty="0"/>
              <a:t>tulips (score=0.00050)</a:t>
            </a:r>
          </a:p>
          <a:p>
            <a:r>
              <a:rPr lang="en-US" b="1" dirty="0"/>
              <a:t>sunflowers (score=0.00004)</a:t>
            </a:r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8028245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2374D6-0EF3-5145-88B7-CF8E2B3D8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TensorFlow image recognition project on a </a:t>
            </a:r>
            <a:r>
              <a:rPr lang="en-US" dirty="0" err="1"/>
              <a:t>RaspberryPi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6235B5F-8C23-E149-B15D-1086329273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848" y="1345691"/>
            <a:ext cx="9213866" cy="2704365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5AB3C3D-6EC5-FB40-BE58-FF0BC42F16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4525119"/>
            <a:ext cx="10972800" cy="1961025"/>
          </a:xfrm>
        </p:spPr>
        <p:txBody>
          <a:bodyPr/>
          <a:lstStyle/>
          <a:p>
            <a:r>
              <a:rPr lang="en-US" dirty="0"/>
              <a:t>IoT project which deployed TensorFlow on a </a:t>
            </a:r>
            <a:r>
              <a:rPr lang="en-US" dirty="0" err="1"/>
              <a:t>RaspberryPi</a:t>
            </a:r>
            <a:r>
              <a:rPr lang="en-US" dirty="0"/>
              <a:t> to classify trains and automobiles</a:t>
            </a:r>
          </a:p>
          <a:p>
            <a:endParaRPr lang="en-US" dirty="0"/>
          </a:p>
          <a:p>
            <a:r>
              <a:rPr lang="en-US" dirty="0"/>
              <a:t>Used to help improve the predictions of Caltrain arrival times</a:t>
            </a:r>
          </a:p>
          <a:p>
            <a:endParaRPr lang="en-US" dirty="0"/>
          </a:p>
          <a:p>
            <a:r>
              <a:rPr lang="en-US" dirty="0"/>
              <a:t>Hardware included a RaspberryPi2B, a </a:t>
            </a:r>
            <a:r>
              <a:rPr lang="en-US" dirty="0" err="1"/>
              <a:t>PiCamera</a:t>
            </a:r>
            <a:r>
              <a:rPr lang="en-US" dirty="0"/>
              <a:t>, and a USB </a:t>
            </a:r>
            <a:r>
              <a:rPr lang="en-US" dirty="0" err="1"/>
              <a:t>Mircophone</a:t>
            </a:r>
            <a:r>
              <a:rPr lang="en-US" dirty="0"/>
              <a:t> (Total cost = ~$130)</a:t>
            </a:r>
          </a:p>
        </p:txBody>
      </p:sp>
    </p:spTree>
    <p:extLst>
      <p:ext uri="{BB962C8B-B14F-4D97-AF65-F5344CB8AC3E}">
        <p14:creationId xmlns:p14="http://schemas.microsoft.com/office/powerpoint/2010/main" val="32493577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26DBEDC-7FA1-3D42-A618-2FE7B31D4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 </a:t>
            </a:r>
            <a:r>
              <a:rPr lang="en-US" dirty="0" err="1"/>
              <a:t>Tensorflow</a:t>
            </a:r>
            <a:r>
              <a:rPr lang="en-US" dirty="0"/>
              <a:t> video</a:t>
            </a:r>
          </a:p>
        </p:txBody>
      </p:sp>
      <p:pic>
        <p:nvPicPr>
          <p:cNvPr id="5" name="slide.url=https://www.youtube.com/watch?v=n0lCPXzaxTg">
            <a:extLst>
              <a:ext uri="{FF2B5EF4-FFF2-40B4-BE49-F238E27FC236}">
                <a16:creationId xmlns:a16="http://schemas.microsoft.com/office/drawing/2014/main" id="{24A6A95B-39F6-3743-99B0-5F2050D13036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96982" y="955964"/>
            <a:ext cx="12031518" cy="5838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6701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A963AD-B856-6C40-9516-F37C4C421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TensorFlow for Android application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B7F5E0C-402B-EC4B-95FE-56EEA107B1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09600" y="3154626"/>
            <a:ext cx="7121813" cy="316525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DAF6288-95D6-2A41-A020-64A1ACB500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94618" y="2864580"/>
            <a:ext cx="1456425" cy="238441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5F2890F-5B06-414E-9EF7-119512B9DE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34323" y="2864580"/>
            <a:ext cx="1371350" cy="239872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BDCD6E5-7C1A-7E40-9BDE-9B951721FF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3681" y="1389186"/>
            <a:ext cx="2192942" cy="165102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E56AD15-EA1A-DB4B-9E89-5F0867886BDE}"/>
              </a:ext>
            </a:extLst>
          </p:cNvPr>
          <p:cNvSpPr txBox="1"/>
          <p:nvPr/>
        </p:nvSpPr>
        <p:spPr>
          <a:xfrm>
            <a:off x="2629911" y="1701582"/>
            <a:ext cx="23305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Video data used for training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236365B-ABDE-7648-B50F-AAB43BBFCF3A}"/>
              </a:ext>
            </a:extLst>
          </p:cNvPr>
          <p:cNvCxnSpPr>
            <a:stCxn id="11" idx="2"/>
          </p:cNvCxnSpPr>
          <p:nvPr/>
        </p:nvCxnSpPr>
        <p:spPr>
          <a:xfrm>
            <a:off x="1420152" y="3040208"/>
            <a:ext cx="36414" cy="32607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613B6F99-24DB-674C-80EA-3D8BF232ED46}"/>
              </a:ext>
            </a:extLst>
          </p:cNvPr>
          <p:cNvSpPr txBox="1"/>
          <p:nvPr/>
        </p:nvSpPr>
        <p:spPr>
          <a:xfrm>
            <a:off x="8894618" y="2163247"/>
            <a:ext cx="27256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Android app could classify</a:t>
            </a:r>
          </a:p>
          <a:p>
            <a:r>
              <a:rPr lang="en-US" b="1" dirty="0"/>
              <a:t>different candy in </a:t>
            </a:r>
            <a:r>
              <a:rPr lang="en-US" b="1" dirty="0" err="1"/>
              <a:t>realtime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2110905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0A9A92-5300-0C4B-9354-A98D41ABD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useful resources to learn more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ED8CB6-EBE7-1D44-93C0-7C1F808DE4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TensorFlow for Poets</a:t>
            </a:r>
            <a:r>
              <a:rPr lang="en-US" dirty="0"/>
              <a:t>, Pete Warden</a:t>
            </a:r>
          </a:p>
          <a:p>
            <a:endParaRPr lang="en-US" dirty="0"/>
          </a:p>
          <a:p>
            <a:r>
              <a:rPr lang="en-US" dirty="0">
                <a:hlinkClick r:id="rId4"/>
              </a:rPr>
              <a:t>Image recognition on a </a:t>
            </a:r>
            <a:r>
              <a:rPr lang="en-US" dirty="0" err="1">
                <a:hlinkClick r:id="rId4"/>
              </a:rPr>
              <a:t>RaspberryPi</a:t>
            </a:r>
            <a:r>
              <a:rPr lang="en-US" dirty="0"/>
              <a:t>, Matthew </a:t>
            </a:r>
            <a:r>
              <a:rPr lang="en-US" dirty="0" err="1"/>
              <a:t>Rubashkin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5"/>
              </a:rPr>
              <a:t>Candy Sorter Demo</a:t>
            </a:r>
            <a:r>
              <a:rPr lang="en-US" dirty="0"/>
              <a:t>, </a:t>
            </a:r>
            <a:r>
              <a:rPr lang="en-US" dirty="0" err="1"/>
              <a:t>Yufeng</a:t>
            </a:r>
            <a:r>
              <a:rPr lang="en-US" dirty="0"/>
              <a:t> Guo</a:t>
            </a:r>
          </a:p>
        </p:txBody>
      </p:sp>
    </p:spTree>
    <p:extLst>
      <p:ext uri="{BB962C8B-B14F-4D97-AF65-F5344CB8AC3E}">
        <p14:creationId xmlns:p14="http://schemas.microsoft.com/office/powerpoint/2010/main" val="2363174075"/>
      </p:ext>
    </p:extLst>
  </p:cSld>
  <p:clrMapOvr>
    <a:masterClrMapping/>
  </p:clrMapOvr>
</p:sld>
</file>

<file path=ppt/theme/theme1.xml><?xml version="1.0" encoding="utf-8"?>
<a:theme xmlns:a="http://schemas.openxmlformats.org/drawingml/2006/main" name="BSturm_theme1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Sturm_theme1" id="{FE9364B0-8BD4-F945-B85C-14E13C5EDDEB}" vid="{4A4E479F-7DC1-7E4B-B77E-515434DDD108}"/>
    </a:ext>
  </a:extLst>
</a:theme>
</file>

<file path=ppt/theme/theme2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WSturm_Sandia_seminar_ver1 (Read-Only)" id="{DE4169DE-C82E-BE46-BDA2-B2523C40466E}" vid="{7F20F83F-B19F-9A40-98BB-1D3DCDB693DC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BSturm_theme1</Template>
  <TotalTime>2661</TotalTime>
  <Words>500</Words>
  <Application>Microsoft Macintosh PowerPoint</Application>
  <PresentationFormat>Widescreen</PresentationFormat>
  <Paragraphs>62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BSturm_theme1</vt:lpstr>
      <vt:lpstr>1_Custom Design</vt:lpstr>
      <vt:lpstr>A Very Brief Intro to TensorFlow</vt:lpstr>
      <vt:lpstr>What is TensorFlow?</vt:lpstr>
      <vt:lpstr>TensorFlow operates on a variety of platforms</vt:lpstr>
      <vt:lpstr>What can you do with it?</vt:lpstr>
      <vt:lpstr>TensorFlow image recognition project on a RaspberryPi</vt:lpstr>
      <vt:lpstr>Train Tensorflow video</vt:lpstr>
      <vt:lpstr>TensorFlow for Android application</vt:lpstr>
      <vt:lpstr>Some useful resources to learn more</vt:lpstr>
    </vt:vector>
  </TitlesOfParts>
  <Company/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Benjamin Sturm</dc:creator>
  <cp:lastModifiedBy>Benjamin Sturm</cp:lastModifiedBy>
  <cp:revision>26</cp:revision>
  <dcterms:created xsi:type="dcterms:W3CDTF">2018-05-08T22:12:21Z</dcterms:created>
  <dcterms:modified xsi:type="dcterms:W3CDTF">2018-05-10T18:35:06Z</dcterms:modified>
</cp:coreProperties>
</file>